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7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94660"/>
  </p:normalViewPr>
  <p:slideViewPr>
    <p:cSldViewPr>
      <p:cViewPr varScale="1">
        <p:scale>
          <a:sx n="73" d="100"/>
          <a:sy n="73" d="100"/>
        </p:scale>
        <p:origin x="-108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CD596-E4E9-4A05-9CCC-779B39B772E2}" type="datetimeFigureOut">
              <a:rPr lang="en-US" smtClean="0"/>
              <a:t>3/13/2013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C8B38-378D-416F-9F5E-D3AB1003687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CD596-E4E9-4A05-9CCC-779B39B772E2}" type="datetimeFigureOut">
              <a:rPr lang="en-US" smtClean="0"/>
              <a:t>3/13/2013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C8B38-378D-416F-9F5E-D3AB100368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CD596-E4E9-4A05-9CCC-779B39B772E2}" type="datetimeFigureOut">
              <a:rPr lang="en-US" smtClean="0"/>
              <a:t>3/13/2013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C8B38-378D-416F-9F5E-D3AB100368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CD596-E4E9-4A05-9CCC-779B39B772E2}" type="datetimeFigureOut">
              <a:rPr lang="en-US" smtClean="0"/>
              <a:t>3/13/2013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C8B38-378D-416F-9F5E-D3AB100368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CD596-E4E9-4A05-9CCC-779B39B772E2}" type="datetimeFigureOut">
              <a:rPr lang="en-US" smtClean="0"/>
              <a:t>3/13/2013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C8B38-378D-416F-9F5E-D3AB1003687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CD596-E4E9-4A05-9CCC-779B39B772E2}" type="datetimeFigureOut">
              <a:rPr lang="en-US" smtClean="0"/>
              <a:t>3/13/2013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C8B38-378D-416F-9F5E-D3AB100368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CD596-E4E9-4A05-9CCC-779B39B772E2}" type="datetimeFigureOut">
              <a:rPr lang="en-US" smtClean="0"/>
              <a:t>3/13/2013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C8B38-378D-416F-9F5E-D3AB10036876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CD596-E4E9-4A05-9CCC-779B39B772E2}" type="datetimeFigureOut">
              <a:rPr lang="en-US" smtClean="0"/>
              <a:t>3/13/2013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C8B38-378D-416F-9F5E-D3AB100368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CD596-E4E9-4A05-9CCC-779B39B772E2}" type="datetimeFigureOut">
              <a:rPr lang="en-US" smtClean="0"/>
              <a:t>3/13/2013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C8B38-378D-416F-9F5E-D3AB100368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CD596-E4E9-4A05-9CCC-779B39B772E2}" type="datetimeFigureOut">
              <a:rPr lang="en-US" smtClean="0"/>
              <a:t>3/13/2013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C8B38-378D-416F-9F5E-D3AB10036876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CD596-E4E9-4A05-9CCC-779B39B772E2}" type="datetimeFigureOut">
              <a:rPr lang="en-US" smtClean="0"/>
              <a:t>3/13/2013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C8B38-378D-416F-9F5E-D3AB1003687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264CD596-E4E9-4A05-9CCC-779B39B772E2}" type="datetimeFigureOut">
              <a:rPr lang="en-US" smtClean="0"/>
              <a:t>3/13/2013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992C8B38-378D-416F-9F5E-D3AB1003687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upload.wikimedia.org/wikipedia/commons/thumb/3/32/OsGood.PNG/230px-OsGood.PNG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www.seattlechildrens.org/uploadedImages/Seattle_Childrens/cmsassets/Images/kyphosis_large.jpg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images.radiopaedia.org/images/406398/90d5cde16e8014fd0a87e3b6c66168.jpg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img.webmd.com/dtmcms/live/webmd/consumer_assets/site_images/articles/health_and_medical_reference/joints_bones_and_muscles/arthritis-scoliosis_scoliosisspine.jpg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www.eorthopod.com/images/ContentImages/knee/knee_patella_chondromalacia/knee_chondromalacia_cause01.jpg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image.funscrape.com/images/p/pagets_disease-2063.jpg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www.learningradiology.com/caseofweek/caseoftheweekpix2/cow157lg.jpg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://upload.wikimedia.org/wikipedia/commons/thumb/8/8a/Polio_sequelle.jpg/220px-Polio_sequelle.jpg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://upload.wikimedia.org/wikipedia/commons/thumb/a/a9/XrayRicketsLegssmall.jpg/230px-XrayRicketsLegssmall.jpg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://health.nytimes.com/health/guides/disease/osteoarthritis/print.htm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cedars-sinai.edu/Patients/Health-Conditions/Images/354031_Adv_Rheumatoid_Arthritis-2sm.jp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im.glogster.com/media/4/23/75/88/23758898.jpg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upload.wikimedia.org/wikipedia/commons/1/17/Dislocated_shoulder_X-ray_03.png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ed-thelen.org/TheFaceOfGout-.jpg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trialx.com/curebyte/2011/06/01/what-is-osteopenia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beltina.org/pics/osteogenesis_imperfecta.jpg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upload.wikimedia.org/wikipedia/commons/thumb/5/59/Ostermyelitis_Tibia.jpg/230px-Ostermyelitis_Tibia.jp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524000"/>
            <a:ext cx="7543800" cy="1524000"/>
          </a:xfrm>
        </p:spPr>
        <p:txBody>
          <a:bodyPr/>
          <a:lstStyle/>
          <a:p>
            <a:r>
              <a:rPr lang="en-US" dirty="0" smtClean="0"/>
              <a:t>Skeletal Disorders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Adrianna </a:t>
            </a:r>
            <a:r>
              <a:rPr lang="en-US" dirty="0" err="1" smtClean="0"/>
              <a:t>Senn</a:t>
            </a:r>
            <a:r>
              <a:rPr lang="en-US" dirty="0" smtClean="0"/>
              <a:t> Yuen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92593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Ian- Osgood- </a:t>
            </a:r>
            <a:r>
              <a:rPr lang="en-US" dirty="0" err="1" smtClean="0"/>
              <a:t>Schaltter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Osgood- </a:t>
            </a:r>
            <a:r>
              <a:rPr lang="en-US" dirty="0" err="1" smtClean="0"/>
              <a:t>Schaltter</a:t>
            </a:r>
            <a:r>
              <a:rPr lang="en-US" dirty="0" smtClean="0"/>
              <a:t> is a painful lump in the kneecap</a:t>
            </a:r>
          </a:p>
          <a:p>
            <a:r>
              <a:rPr lang="en-US" dirty="0" smtClean="0"/>
              <a:t>Ages 13-14 boys, 11-12 younger girls because of </a:t>
            </a:r>
            <a:r>
              <a:rPr lang="en-US" dirty="0" smtClean="0"/>
              <a:t>puberty</a:t>
            </a:r>
          </a:p>
          <a:p>
            <a:r>
              <a:rPr lang="en-US" sz="1600" dirty="0">
                <a:hlinkClick r:id="rId2"/>
              </a:rPr>
              <a:t>http://</a:t>
            </a:r>
            <a:r>
              <a:rPr lang="en-US" sz="1600" dirty="0" smtClean="0">
                <a:hlinkClick r:id="rId2"/>
              </a:rPr>
              <a:t>upload.wikimedia.org/wikipedia/commons/thumb/3/32/OsGood.PNG/230px-OsGood.PNG</a:t>
            </a:r>
            <a:endParaRPr lang="en-US" sz="1600" dirty="0" smtClean="0"/>
          </a:p>
          <a:p>
            <a:endParaRPr lang="en-US" sz="16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895600"/>
            <a:ext cx="2057400" cy="2558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94810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Tharidu</a:t>
            </a:r>
            <a:r>
              <a:rPr lang="en-US" dirty="0" smtClean="0"/>
              <a:t>- </a:t>
            </a:r>
            <a:r>
              <a:rPr lang="en-US" dirty="0" err="1" smtClean="0"/>
              <a:t>Lordosis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Lordosis</a:t>
            </a:r>
            <a:r>
              <a:rPr lang="en-US" dirty="0" smtClean="0"/>
              <a:t> is when a spine curves insignificantly</a:t>
            </a:r>
          </a:p>
          <a:p>
            <a:r>
              <a:rPr lang="en-US" dirty="0" smtClean="0"/>
              <a:t>Younger people than </a:t>
            </a:r>
            <a:r>
              <a:rPr lang="en-US" dirty="0" smtClean="0"/>
              <a:t>older</a:t>
            </a:r>
          </a:p>
          <a:p>
            <a:r>
              <a:rPr lang="en-US" sz="1600" dirty="0">
                <a:hlinkClick r:id="rId2"/>
              </a:rPr>
              <a:t>http://</a:t>
            </a:r>
            <a:r>
              <a:rPr lang="en-US" sz="1600" dirty="0" smtClean="0">
                <a:hlinkClick r:id="rId2"/>
              </a:rPr>
              <a:t>www.seattlechildrens.org/uploadedImages/Seattle_Childrens/cmsassets/Images/kyphosis_large.jpg</a:t>
            </a:r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5197" y="2506980"/>
            <a:ext cx="4000500" cy="3227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47139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Trey- Blount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Blount growth disorder in the shin</a:t>
            </a:r>
          </a:p>
          <a:p>
            <a:r>
              <a:rPr lang="en-US" dirty="0" smtClean="0"/>
              <a:t>African American children and obese </a:t>
            </a:r>
            <a:r>
              <a:rPr lang="en-US" dirty="0" smtClean="0"/>
              <a:t>people</a:t>
            </a:r>
          </a:p>
          <a:p>
            <a:r>
              <a:rPr lang="en-US" sz="1600" dirty="0">
                <a:hlinkClick r:id="rId2"/>
              </a:rPr>
              <a:t>http://</a:t>
            </a:r>
            <a:r>
              <a:rPr lang="en-US" sz="1600" dirty="0" smtClean="0">
                <a:hlinkClick r:id="rId2"/>
              </a:rPr>
              <a:t>images.radiopaedia.org/images/406398/90d5cde16e8014fd0a87e3b6c66168.jpg</a:t>
            </a:r>
            <a:endParaRPr lang="en-US" sz="1600" dirty="0" smtClean="0"/>
          </a:p>
          <a:p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549" y="3124200"/>
            <a:ext cx="2261362" cy="292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1319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Emily- Scoliosis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Scoliosis is the abnormal curving of the spine</a:t>
            </a:r>
          </a:p>
          <a:p>
            <a:r>
              <a:rPr lang="en-US" dirty="0" err="1" smtClean="0"/>
              <a:t>Childern</a:t>
            </a:r>
            <a:r>
              <a:rPr lang="en-US" dirty="0" smtClean="0"/>
              <a:t> 3 and younger, mostly </a:t>
            </a:r>
            <a:r>
              <a:rPr lang="en-US" dirty="0" smtClean="0"/>
              <a:t>females</a:t>
            </a:r>
          </a:p>
          <a:p>
            <a:r>
              <a:rPr lang="en-US" sz="1600" dirty="0">
                <a:hlinkClick r:id="rId2"/>
              </a:rPr>
              <a:t>http://</a:t>
            </a:r>
            <a:r>
              <a:rPr lang="en-US" sz="1600" dirty="0" smtClean="0">
                <a:hlinkClick r:id="rId2"/>
              </a:rPr>
              <a:t>img.webmd.com/dtmcms/live/webmd/consumer_assets/site_images/articles/health_and_medical_reference/joints_bones_and_muscles/arthritis-scoliosis_scoliosisspine.jpg</a:t>
            </a:r>
            <a:endParaRPr lang="en-US" sz="1600" dirty="0" smtClean="0"/>
          </a:p>
          <a:p>
            <a:endParaRPr lang="en-US" sz="16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971800"/>
            <a:ext cx="26670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73066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Samantha- </a:t>
            </a:r>
            <a:r>
              <a:rPr lang="en-US" dirty="0" err="1" smtClean="0"/>
              <a:t>Chondromalcia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Chondromalcia</a:t>
            </a:r>
            <a:r>
              <a:rPr lang="en-US" dirty="0" smtClean="0"/>
              <a:t>- is the degeneration cartilage in the knee</a:t>
            </a:r>
          </a:p>
          <a:p>
            <a:r>
              <a:rPr lang="en-US" dirty="0" smtClean="0"/>
              <a:t>Young </a:t>
            </a:r>
            <a:r>
              <a:rPr lang="en-US" dirty="0" smtClean="0"/>
              <a:t>adults</a:t>
            </a:r>
          </a:p>
          <a:p>
            <a:r>
              <a:rPr lang="en-US" sz="1600" dirty="0">
                <a:hlinkClick r:id="rId2"/>
              </a:rPr>
              <a:t>http://</a:t>
            </a:r>
            <a:r>
              <a:rPr lang="en-US" sz="1600" dirty="0" smtClean="0">
                <a:hlinkClick r:id="rId2"/>
              </a:rPr>
              <a:t>www.eorthopod.com/images/ContentImages/knee/knee_patella_chondromalacia/knee_chondromalacia_cause01.jpg</a:t>
            </a:r>
            <a:endParaRPr lang="en-US" sz="1600" dirty="0" smtClean="0"/>
          </a:p>
          <a:p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200400"/>
            <a:ext cx="2590800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55644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Shayvani</a:t>
            </a:r>
            <a:r>
              <a:rPr lang="en-US" dirty="0" smtClean="0"/>
              <a:t>- </a:t>
            </a:r>
            <a:r>
              <a:rPr lang="en-US" dirty="0" err="1" smtClean="0"/>
              <a:t>Pagets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Pagets</a:t>
            </a:r>
            <a:r>
              <a:rPr lang="en-US" dirty="0"/>
              <a:t> </a:t>
            </a:r>
            <a:r>
              <a:rPr lang="en-US" dirty="0" smtClean="0"/>
              <a:t>disease- disorder that involves abnormal bone destruction and regrowth</a:t>
            </a:r>
          </a:p>
          <a:p>
            <a:r>
              <a:rPr lang="en-US" dirty="0" smtClean="0"/>
              <a:t>Older </a:t>
            </a:r>
            <a:r>
              <a:rPr lang="en-US" dirty="0" smtClean="0"/>
              <a:t>people</a:t>
            </a:r>
          </a:p>
          <a:p>
            <a:r>
              <a:rPr lang="en-US" sz="1600" dirty="0">
                <a:hlinkClick r:id="rId2"/>
              </a:rPr>
              <a:t>http://</a:t>
            </a:r>
            <a:r>
              <a:rPr lang="en-US" sz="1600" dirty="0" smtClean="0">
                <a:hlinkClick r:id="rId2"/>
              </a:rPr>
              <a:t>image.funscrape.com/images/p/pagets_disease-2063.jpg</a:t>
            </a:r>
            <a:endParaRPr lang="en-US" sz="1600" dirty="0" smtClean="0"/>
          </a:p>
          <a:p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724150"/>
            <a:ext cx="2053024" cy="276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58812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Andi</a:t>
            </a:r>
            <a:r>
              <a:rPr lang="en-US" dirty="0" smtClean="0"/>
              <a:t>- Fractures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fracture is a complete or incomplete break in a bone due to high amount of force</a:t>
            </a:r>
          </a:p>
          <a:p>
            <a:r>
              <a:rPr lang="en-US" dirty="0" smtClean="0"/>
              <a:t>Athletes, </a:t>
            </a:r>
            <a:r>
              <a:rPr lang="en-US" dirty="0" smtClean="0"/>
              <a:t>Elderly</a:t>
            </a:r>
          </a:p>
          <a:p>
            <a:r>
              <a:rPr lang="en-US" sz="1600" dirty="0">
                <a:hlinkClick r:id="rId2"/>
              </a:rPr>
              <a:t>http://</a:t>
            </a:r>
            <a:r>
              <a:rPr lang="en-US" sz="1600" dirty="0" smtClean="0">
                <a:hlinkClick r:id="rId2"/>
              </a:rPr>
              <a:t>www.learningradiology.com/caseofweek/caseoftheweekpix2/cow157lg.jpg</a:t>
            </a:r>
            <a:endParaRPr lang="en-US" sz="1600" dirty="0" smtClean="0"/>
          </a:p>
          <a:p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063" y="2710271"/>
            <a:ext cx="2928937" cy="3254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59244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Sam- Poliomyelitis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Poliomyelitis is the inflammation of the neurons in the spine and brain</a:t>
            </a:r>
          </a:p>
          <a:p>
            <a:r>
              <a:rPr lang="en-US" dirty="0" smtClean="0"/>
              <a:t>Anyone of any </a:t>
            </a:r>
            <a:r>
              <a:rPr lang="en-US" dirty="0" smtClean="0"/>
              <a:t>age</a:t>
            </a:r>
          </a:p>
          <a:p>
            <a:r>
              <a:rPr lang="en-US" sz="1600" dirty="0">
                <a:hlinkClick r:id="rId2"/>
              </a:rPr>
              <a:t>http://</a:t>
            </a:r>
            <a:r>
              <a:rPr lang="en-US" sz="1600" dirty="0" smtClean="0">
                <a:hlinkClick r:id="rId2"/>
              </a:rPr>
              <a:t>upload.wikimedia.org/wikipedia/commons/thumb/8/8a/Polio_sequelle.jpg/220px-Polio_sequelle.jpg</a:t>
            </a:r>
            <a:endParaRPr lang="en-US" sz="1600" dirty="0" smtClean="0"/>
          </a:p>
          <a:p>
            <a:endParaRPr lang="en-US" sz="1600" dirty="0" smtClean="0"/>
          </a:p>
          <a:p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438400"/>
            <a:ext cx="2095500" cy="321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35100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Alex B.- Rickets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Rickets- childhood disease softening of bones</a:t>
            </a:r>
          </a:p>
          <a:p>
            <a:r>
              <a:rPr lang="en-US" dirty="0" smtClean="0"/>
              <a:t>Younger </a:t>
            </a:r>
            <a:r>
              <a:rPr lang="en-US" dirty="0" smtClean="0"/>
              <a:t>children</a:t>
            </a:r>
          </a:p>
          <a:p>
            <a:r>
              <a:rPr lang="en-US" sz="1600" dirty="0">
                <a:hlinkClick r:id="rId2"/>
              </a:rPr>
              <a:t>http://</a:t>
            </a:r>
            <a:r>
              <a:rPr lang="en-US" sz="1600" dirty="0" smtClean="0">
                <a:hlinkClick r:id="rId2"/>
              </a:rPr>
              <a:t>upload.wikimedia.org/wikipedia/commons/thumb/a/a9/XrayRicketsLegssmall.jpg/230px-XrayRicketsLegssmall.jpg</a:t>
            </a:r>
            <a:endParaRPr lang="en-US" sz="1600" dirty="0" smtClean="0"/>
          </a:p>
          <a:p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2895600"/>
            <a:ext cx="1885950" cy="2992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47688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Shane- </a:t>
            </a:r>
            <a:r>
              <a:rPr lang="en-US" dirty="0" err="1" smtClean="0"/>
              <a:t>Osteothritis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Osteothritis</a:t>
            </a:r>
            <a:r>
              <a:rPr lang="en-US" dirty="0" smtClean="0"/>
              <a:t>- Joint inflammation</a:t>
            </a:r>
          </a:p>
          <a:p>
            <a:r>
              <a:rPr lang="en-US" dirty="0" smtClean="0"/>
              <a:t>50 years above or 25 </a:t>
            </a:r>
            <a:r>
              <a:rPr lang="en-US" dirty="0" smtClean="0"/>
              <a:t>years</a:t>
            </a:r>
          </a:p>
          <a:p>
            <a:r>
              <a:rPr lang="en-US" sz="1600" dirty="0">
                <a:hlinkClick r:id="rId2"/>
              </a:rPr>
              <a:t>http://</a:t>
            </a:r>
            <a:r>
              <a:rPr lang="en-US" sz="1600" dirty="0" smtClean="0">
                <a:hlinkClick r:id="rId2"/>
              </a:rPr>
              <a:t>health.nytimes.com/health/guides/disease/osteoarthritis/print.html</a:t>
            </a:r>
            <a:endParaRPr lang="en-US" sz="1600" dirty="0" smtClean="0"/>
          </a:p>
          <a:p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977108"/>
            <a:ext cx="2876550" cy="229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63710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Beaux-Rheumatoid Arthritis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Rheumatoid Arthritis- Autoimmune and chronic disease occurs because of the immune system</a:t>
            </a:r>
          </a:p>
          <a:p>
            <a:r>
              <a:rPr lang="en-US" dirty="0" smtClean="0"/>
              <a:t>Affects 1.3 million Americans (middle-aged) </a:t>
            </a:r>
            <a:endParaRPr lang="en-US" dirty="0" smtClean="0"/>
          </a:p>
          <a:p>
            <a:r>
              <a:rPr lang="en-US" sz="1600" dirty="0">
                <a:hlinkClick r:id="rId2"/>
              </a:rPr>
              <a:t>http://</a:t>
            </a:r>
            <a:r>
              <a:rPr lang="en-US" sz="1600" dirty="0" smtClean="0">
                <a:hlinkClick r:id="rId2"/>
              </a:rPr>
              <a:t>www.cedars-sinai.edu/Patients/Health-Conditions/Images/354031_Adv_Rheumatoid_Arthritis-2sm.jpg</a:t>
            </a:r>
            <a:endParaRPr lang="en-US" sz="1600" dirty="0" smtClean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429000"/>
            <a:ext cx="2857500" cy="189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93090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Alex A. -Medical </a:t>
            </a:r>
            <a:r>
              <a:rPr lang="en-US" dirty="0" err="1" smtClean="0"/>
              <a:t>Tibial</a:t>
            </a:r>
            <a:r>
              <a:rPr lang="en-US" dirty="0" smtClean="0"/>
              <a:t> </a:t>
            </a:r>
            <a:r>
              <a:rPr lang="en-US" dirty="0" smtClean="0"/>
              <a:t>Stress Syndrome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Medical Tribal Stress Syndrome disease is located in the medial of the bone or leg</a:t>
            </a:r>
          </a:p>
          <a:p>
            <a:r>
              <a:rPr lang="en-US" dirty="0" smtClean="0"/>
              <a:t>Females are more prone to this disease because of their higher </a:t>
            </a:r>
            <a:r>
              <a:rPr lang="en-US" dirty="0" smtClean="0"/>
              <a:t>incidence</a:t>
            </a:r>
          </a:p>
          <a:p>
            <a:r>
              <a:rPr lang="en-US" sz="1600" dirty="0">
                <a:hlinkClick r:id="rId2"/>
              </a:rPr>
              <a:t>http://</a:t>
            </a:r>
            <a:r>
              <a:rPr lang="en-US" sz="1600" dirty="0" smtClean="0">
                <a:hlinkClick r:id="rId2"/>
              </a:rPr>
              <a:t>im.glogster.com/media/4/23/75/88/23758898.jpg</a:t>
            </a:r>
            <a:endParaRPr lang="en-US" sz="1600" dirty="0" smtClean="0"/>
          </a:p>
          <a:p>
            <a:endParaRPr lang="en-US" sz="16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2971800"/>
            <a:ext cx="1905000" cy="301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21742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Brooke- Dislocation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Dislocations are injuries to a joint</a:t>
            </a:r>
          </a:p>
          <a:p>
            <a:r>
              <a:rPr lang="en-US" dirty="0" smtClean="0"/>
              <a:t>Car accident, falling, </a:t>
            </a:r>
            <a:r>
              <a:rPr lang="en-US" dirty="0" smtClean="0"/>
              <a:t>sports</a:t>
            </a:r>
          </a:p>
          <a:p>
            <a:r>
              <a:rPr lang="en-US" sz="1600" dirty="0">
                <a:hlinkClick r:id="rId2"/>
              </a:rPr>
              <a:t>http://</a:t>
            </a:r>
            <a:r>
              <a:rPr lang="en-US" sz="1600" dirty="0" smtClean="0">
                <a:hlinkClick r:id="rId2"/>
              </a:rPr>
              <a:t>upload.wikimedia.org/wikipedia/commons/1/17/Dislocated_shoulder_X-ray_03.png</a:t>
            </a:r>
            <a:endParaRPr lang="en-US" sz="1600" dirty="0" smtClean="0"/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722" y="379476"/>
            <a:ext cx="3228975" cy="2497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38722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Alex H. – Gout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Gout- Joints get attack repetitively by inflammatory arthritis</a:t>
            </a:r>
          </a:p>
          <a:p>
            <a:r>
              <a:rPr lang="en-US" dirty="0" smtClean="0"/>
              <a:t>Men 30-40, Women </a:t>
            </a:r>
            <a:r>
              <a:rPr lang="en-US" dirty="0" smtClean="0"/>
              <a:t>60’s</a:t>
            </a:r>
          </a:p>
          <a:p>
            <a:r>
              <a:rPr lang="en-US" sz="1600" dirty="0">
                <a:hlinkClick r:id="rId2"/>
              </a:rPr>
              <a:t>http://ed-thelen.org/TheFaceOfGout-.</a:t>
            </a:r>
            <a:r>
              <a:rPr lang="en-US" sz="1600" dirty="0" smtClean="0">
                <a:hlinkClick r:id="rId2"/>
              </a:rPr>
              <a:t>jpg</a:t>
            </a:r>
            <a:endParaRPr lang="en-US" sz="1600" dirty="0" smtClean="0"/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667000"/>
            <a:ext cx="3665913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0378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Heidy</a:t>
            </a:r>
            <a:r>
              <a:rPr lang="en-US" dirty="0" smtClean="0"/>
              <a:t>- </a:t>
            </a:r>
            <a:r>
              <a:rPr lang="en-US" dirty="0" err="1" smtClean="0"/>
              <a:t>Spina</a:t>
            </a:r>
            <a:r>
              <a:rPr lang="en-US" dirty="0" smtClean="0"/>
              <a:t> Bifida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Spina</a:t>
            </a:r>
            <a:r>
              <a:rPr lang="en-US" dirty="0" smtClean="0"/>
              <a:t> Bifida- birth defect in lower back or spine</a:t>
            </a:r>
          </a:p>
          <a:p>
            <a:r>
              <a:rPr lang="en-US" dirty="0" smtClean="0"/>
              <a:t>Spanish and Caucasian are affected the most </a:t>
            </a:r>
            <a:endParaRPr lang="en-US" dirty="0" smtClean="0"/>
          </a:p>
          <a:p>
            <a:r>
              <a:rPr lang="en-US" sz="1600" dirty="0"/>
              <a:t>http://trialx.com/curebyte/2011/05/29/clinical-trials-and-related-photos-for-spina-bifida/</a:t>
            </a:r>
            <a:endParaRPr lang="en-US" sz="16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352800"/>
            <a:ext cx="2819400" cy="1814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73684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Brittani- Osteopenia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Osteopenia is low bone density</a:t>
            </a:r>
          </a:p>
          <a:p>
            <a:r>
              <a:rPr lang="en-US" dirty="0" smtClean="0"/>
              <a:t>Caucasian and Asian women 65 or older are more </a:t>
            </a:r>
            <a:r>
              <a:rPr lang="en-US" dirty="0" smtClean="0"/>
              <a:t>affected</a:t>
            </a:r>
          </a:p>
          <a:p>
            <a:r>
              <a:rPr lang="en-US" sz="1600" dirty="0">
                <a:hlinkClick r:id="rId2"/>
              </a:rPr>
              <a:t>http://trialx.com/curebyte/2011/06/01/what-is-osteopenia</a:t>
            </a:r>
            <a:r>
              <a:rPr lang="en-US" sz="1600" dirty="0" smtClean="0">
                <a:hlinkClick r:id="rId2"/>
              </a:rPr>
              <a:t>/</a:t>
            </a:r>
            <a:endParaRPr lang="en-US" sz="1600" dirty="0" smtClean="0"/>
          </a:p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2798716"/>
            <a:ext cx="2266950" cy="3351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48860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Shaina</a:t>
            </a:r>
            <a:r>
              <a:rPr lang="en-US" dirty="0" smtClean="0"/>
              <a:t>- </a:t>
            </a:r>
            <a:r>
              <a:rPr lang="en-US" dirty="0" err="1" smtClean="0"/>
              <a:t>Osteogenesis</a:t>
            </a:r>
            <a:r>
              <a:rPr lang="en-US" dirty="0" smtClean="0"/>
              <a:t> </a:t>
            </a:r>
            <a:r>
              <a:rPr lang="en-US" dirty="0" err="1" smtClean="0"/>
              <a:t>Imperfecta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Osteogenesis</a:t>
            </a:r>
            <a:r>
              <a:rPr lang="en-US" dirty="0" smtClean="0"/>
              <a:t> </a:t>
            </a:r>
            <a:r>
              <a:rPr lang="en-US" dirty="0" err="1" smtClean="0"/>
              <a:t>imperfecta</a:t>
            </a:r>
            <a:r>
              <a:rPr lang="en-US" dirty="0" smtClean="0"/>
              <a:t>- defect in the 17</a:t>
            </a:r>
            <a:r>
              <a:rPr lang="en-US" baseline="30000" dirty="0" smtClean="0"/>
              <a:t>th</a:t>
            </a:r>
            <a:r>
              <a:rPr lang="en-US" dirty="0" smtClean="0"/>
              <a:t> chromosome</a:t>
            </a:r>
          </a:p>
          <a:p>
            <a:r>
              <a:rPr lang="en-US" dirty="0" smtClean="0"/>
              <a:t>Baby is born with it, and affects women and </a:t>
            </a:r>
            <a:r>
              <a:rPr lang="en-US" dirty="0" smtClean="0"/>
              <a:t>men</a:t>
            </a:r>
          </a:p>
          <a:p>
            <a:r>
              <a:rPr lang="en-US" sz="1600" dirty="0">
                <a:hlinkClick r:id="rId2"/>
              </a:rPr>
              <a:t>http://</a:t>
            </a:r>
            <a:r>
              <a:rPr lang="en-US" sz="1600" dirty="0" smtClean="0">
                <a:hlinkClick r:id="rId2"/>
              </a:rPr>
              <a:t>www.beltina.org/pics/osteogenesis_imperfecta.jpg</a:t>
            </a:r>
            <a:endParaRPr lang="en-US" sz="1600" dirty="0" smtClean="0"/>
          </a:p>
          <a:p>
            <a:endParaRPr lang="en-US" sz="16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048000"/>
            <a:ext cx="2008188" cy="261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56121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Lix</a:t>
            </a:r>
            <a:r>
              <a:rPr lang="en-US" dirty="0" smtClean="0"/>
              <a:t>- Osteomyelitis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Osteomyelitis is a bacterial infection of bone and bone marrow</a:t>
            </a:r>
          </a:p>
          <a:p>
            <a:r>
              <a:rPr lang="en-US" dirty="0" smtClean="0"/>
              <a:t>In children (long bones), vertebrate and pelvis in </a:t>
            </a:r>
            <a:r>
              <a:rPr lang="en-US" dirty="0" smtClean="0"/>
              <a:t>adults</a:t>
            </a:r>
          </a:p>
          <a:p>
            <a:r>
              <a:rPr lang="en-US" sz="1600" dirty="0">
                <a:hlinkClick r:id="rId2"/>
              </a:rPr>
              <a:t>http://</a:t>
            </a:r>
            <a:r>
              <a:rPr lang="en-US" sz="1600" dirty="0" smtClean="0">
                <a:hlinkClick r:id="rId2"/>
              </a:rPr>
              <a:t>upload.wikimedia.org/wikipedia/commons/thumb/5/59/Ostermyelitis_Tibia.jpg/230px-Ostermyelitis_Tibia.jpg</a:t>
            </a:r>
            <a:endParaRPr lang="en-US" sz="1600" dirty="0" smtClean="0"/>
          </a:p>
          <a:p>
            <a:endParaRPr lang="en-US" sz="16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8866" y="3124200"/>
            <a:ext cx="2400300" cy="3191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769781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100</TotalTime>
  <Words>386</Words>
  <Application>Microsoft Office PowerPoint</Application>
  <PresentationFormat>On-screen Show (4:3)</PresentationFormat>
  <Paragraphs>75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NewsPrint</vt:lpstr>
      <vt:lpstr>Skeletal Disorders</vt:lpstr>
      <vt:lpstr>Beaux-Rheumatoid Arthritis</vt:lpstr>
      <vt:lpstr>Alex A. -Medical Tibial Stress Syndrome</vt:lpstr>
      <vt:lpstr>Brooke- Dislocation</vt:lpstr>
      <vt:lpstr>Alex H. – Gout</vt:lpstr>
      <vt:lpstr>Heidy- Spina Bifida</vt:lpstr>
      <vt:lpstr>Brittani- Osteopenia</vt:lpstr>
      <vt:lpstr>Shaina- Osteogenesis Imperfecta</vt:lpstr>
      <vt:lpstr>Lix- Osteomyelitis</vt:lpstr>
      <vt:lpstr>Ian- Osgood- Schaltter</vt:lpstr>
      <vt:lpstr>Tharidu- Lordosis</vt:lpstr>
      <vt:lpstr>Trey- Blount </vt:lpstr>
      <vt:lpstr>Emily- Scoliosis</vt:lpstr>
      <vt:lpstr>Samantha- Chondromalcia</vt:lpstr>
      <vt:lpstr>Shayvani- Pagets</vt:lpstr>
      <vt:lpstr>Andi- Fractures</vt:lpstr>
      <vt:lpstr>Sam- Poliomyelitis</vt:lpstr>
      <vt:lpstr>Alex B.- Rickets</vt:lpstr>
      <vt:lpstr>Shane- Osteothritis</vt:lpstr>
    </vt:vector>
  </TitlesOfParts>
  <Company>Virginia Beach City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Skeletal Disorders</dc:title>
  <dc:creator>ADRIANNA M SENNYUEN (819)</dc:creator>
  <cp:lastModifiedBy>ADRIANNA M SENNYUEN (819)</cp:lastModifiedBy>
  <cp:revision>9</cp:revision>
  <dcterms:created xsi:type="dcterms:W3CDTF">2013-03-11T12:15:49Z</dcterms:created>
  <dcterms:modified xsi:type="dcterms:W3CDTF">2013-03-13T12:36:44Z</dcterms:modified>
</cp:coreProperties>
</file>